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7" r:id="rId2"/>
    <p:sldId id="301" r:id="rId3"/>
    <p:sldId id="302" r:id="rId4"/>
    <p:sldId id="304" r:id="rId5"/>
    <p:sldId id="303" r:id="rId6"/>
    <p:sldId id="305" r:id="rId7"/>
    <p:sldId id="306" r:id="rId8"/>
    <p:sldId id="307" r:id="rId9"/>
    <p:sldId id="266" r:id="rId10"/>
    <p:sldId id="308" r:id="rId11"/>
    <p:sldId id="309" r:id="rId12"/>
    <p:sldId id="310" r:id="rId13"/>
    <p:sldId id="31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3810" autoAdjust="0"/>
  </p:normalViewPr>
  <p:slideViewPr>
    <p:cSldViewPr snapToGrid="0" showGuides="1">
      <p:cViewPr varScale="1">
        <p:scale>
          <a:sx n="110" d="100"/>
          <a:sy n="110" d="100"/>
        </p:scale>
        <p:origin x="576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4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AC74A-664E-43D3-859E-B35855730D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10C658-31F9-4A67-8267-E3463B262A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AD794A-17F4-48F7-A14F-39DCAE091952}" type="datetimeFigureOut">
              <a:rPr lang="en-US" smtClean="0"/>
              <a:t>7/3/2020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7BBBF1-3A7A-4F4B-8592-578ABE65B7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2F046-B531-4374-9A89-AC21BCA06E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DFAA7-D3C3-4D01-9299-453E25D16D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527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C6A87-CC60-415C-BFEE-13D1CAD6861A}" type="datetimeFigureOut">
              <a:rPr lang="en-US" smtClean="0"/>
              <a:t>7/3/2020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C51814-3B91-4036-94D2-3977634EE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625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5" y="5830888"/>
            <a:ext cx="11520488" cy="5508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810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anchor="ctr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79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357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anchor="ctr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5297714"/>
            <a:ext cx="3111954" cy="156028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156028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6206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814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74798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anchor="ctr"/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233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anchor="ctr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833402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4458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661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01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-1"/>
            <a:ext cx="119919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0855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863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334424"/>
            <a:ext cx="4448175" cy="1520824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09563" y="3118775"/>
            <a:ext cx="2927311" cy="3081999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1475" y="3118776"/>
            <a:ext cx="2926800" cy="3081922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ED9C5BC-5F16-4DC8-BAA3-30A378B7F5FB}"/>
              </a:ext>
            </a:extLst>
          </p:cNvPr>
          <p:cNvCxnSpPr>
            <a:cxnSpLocks/>
          </p:cNvCxnSpPr>
          <p:nvPr userDrawn="1"/>
        </p:nvCxnSpPr>
        <p:spPr>
          <a:xfrm>
            <a:off x="3452019" y="3106075"/>
            <a:ext cx="0" cy="30947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2F0E9B02-FBE7-4B3F-833A-FCDE146B2DAD}"/>
              </a:ext>
            </a:extLst>
          </p:cNvPr>
          <p:cNvSpPr/>
          <p:nvPr userDrawn="1"/>
        </p:nvSpPr>
        <p:spPr>
          <a:xfrm>
            <a:off x="0" y="1405862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589608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9587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110570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609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4738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599560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350859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188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85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6610" y="4079083"/>
            <a:ext cx="5318781" cy="97631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0443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4194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4248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4903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8786417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8698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933882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3037322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6337101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Picture Placeholder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9813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4524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59235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1080789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33588" y="561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1034" y="2847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33588" y="5133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9" name="Text Placeholder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014259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6" y="1779589"/>
            <a:ext cx="4416424" cy="2182811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6" y="4079083"/>
            <a:ext cx="4416424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8364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Picture Placeholder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6711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08135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4955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508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8721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7571" y="1437538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Picture Placeholder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27571" y="27156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227571" y="4043892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227571" y="53682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0925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5473" y="1713955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5" name="Text Placeholder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1" name="Picture Placeholder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5473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15151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Picture Placeholder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415151" y="1713954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7322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88473430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56538280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4900613" y="1233488"/>
            <a:ext cx="699135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967963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115204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52979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7450621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40675" y="1233488"/>
            <a:ext cx="39512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59300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81415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379473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395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0622" y="1362696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9" name="Chart Placeholder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00682" y="3781218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208643" y="1367561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1" name="Chart Placeholder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198703" y="3786083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8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37917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anchor="ctr">
            <a:normAutofit/>
          </a:bodyPr>
          <a:lstStyle>
            <a:lvl1pPr algn="ctr">
              <a:defRPr sz="11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5753809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318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1607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3EB4-64E5-479C-9B94-3BC9D4AB619E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BD06F-1BA3-4428-88F1-2AFB9C9AE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26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79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171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4053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1016000"/>
            <a:ext cx="3997324" cy="2501899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3619500"/>
            <a:ext cx="3997325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8D4A5F4-99AC-4FB3-8A59-AB8D7B4FC7D7}"/>
              </a:ext>
            </a:extLst>
          </p:cNvPr>
          <p:cNvSpPr/>
          <p:nvPr userDrawn="1"/>
        </p:nvSpPr>
        <p:spPr>
          <a:xfrm>
            <a:off x="0" y="1384300"/>
            <a:ext cx="177800" cy="445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13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03DC2DEF-D2FE-4B45-ABA4-9F153FD1C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AB12CC-D752-4664-B92F-BAEFF0416B7E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583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50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51" r:id="rId13"/>
    <p:sldLayoutId id="2147483670" r:id="rId14"/>
    <p:sldLayoutId id="2147483671" r:id="rId15"/>
    <p:sldLayoutId id="2147483672" r:id="rId16"/>
    <p:sldLayoutId id="2147483673" r:id="rId17"/>
    <p:sldLayoutId id="2147483652" r:id="rId18"/>
    <p:sldLayoutId id="2147483674" r:id="rId19"/>
    <p:sldLayoutId id="2147483675" r:id="rId20"/>
    <p:sldLayoutId id="2147483676" r:id="rId21"/>
    <p:sldLayoutId id="2147483677" r:id="rId22"/>
    <p:sldLayoutId id="2147483655" r:id="rId23"/>
    <p:sldLayoutId id="2147483678" r:id="rId24"/>
    <p:sldLayoutId id="2147483679" r:id="rId25"/>
    <p:sldLayoutId id="2147483680" r:id="rId26"/>
    <p:sldLayoutId id="2147483681" r:id="rId27"/>
    <p:sldLayoutId id="2147483653" r:id="rId28"/>
    <p:sldLayoutId id="2147483682" r:id="rId29"/>
    <p:sldLayoutId id="2147483683" r:id="rId30"/>
    <p:sldLayoutId id="2147483684" r:id="rId31"/>
    <p:sldLayoutId id="2147483685" r:id="rId32"/>
    <p:sldLayoutId id="2147483654" r:id="rId33"/>
    <p:sldLayoutId id="2147483686" r:id="rId34"/>
    <p:sldLayoutId id="2147483687" r:id="rId35"/>
    <p:sldLayoutId id="2147483689" r:id="rId36"/>
    <p:sldLayoutId id="2147483688" r:id="rId37"/>
    <p:sldLayoutId id="2147483690" r:id="rId38"/>
    <p:sldLayoutId id="2147483691" r:id="rId39"/>
    <p:sldLayoutId id="2147483692" r:id="rId40"/>
    <p:sldLayoutId id="2147483693" r:id="rId41"/>
    <p:sldLayoutId id="2147483694" r:id="rId42"/>
    <p:sldLayoutId id="2147483695" r:id="rId43"/>
    <p:sldLayoutId id="2147483696" r:id="rId44"/>
    <p:sldLayoutId id="2147483697" r:id="rId45"/>
    <p:sldLayoutId id="2147483698" r:id="rId46"/>
    <p:sldLayoutId id="2147483699" r:id="rId47"/>
    <p:sldLayoutId id="2147483700" r:id="rId48"/>
    <p:sldLayoutId id="2147483701" r:id="rId49"/>
    <p:sldLayoutId id="2147483702" r:id="rId50"/>
    <p:sldLayoutId id="2147483656" r:id="rId51"/>
    <p:sldLayoutId id="2147483657" r:id="rId52"/>
    <p:sldLayoutId id="2147483703" r:id="rId5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 userDrawn="1">
          <p15:clr>
            <a:srgbClr val="F26B43"/>
          </p15:clr>
        </p15:guide>
        <p15:guide id="2" pos="234" userDrawn="1">
          <p15:clr>
            <a:srgbClr val="F26B43"/>
          </p15:clr>
        </p15:guide>
        <p15:guide id="3" orient="horz" pos="4133" userDrawn="1">
          <p15:clr>
            <a:srgbClr val="F26B43"/>
          </p15:clr>
        </p15:guide>
        <p15:guide id="4" pos="7491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77" userDrawn="1">
          <p15:clr>
            <a:srgbClr val="F26B43"/>
          </p15:clr>
        </p15:guide>
        <p15:guide id="7" orient="horz" pos="4020" userDrawn="1">
          <p15:clr>
            <a:srgbClr val="F26B43"/>
          </p15:clr>
        </p15:guide>
        <p15:guide id="8" orient="horz" pos="39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51CEBEB-5088-4E63-81A4-0DCEB5B45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D71C9CD-CAE8-4AC8-936D-333769D47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626477"/>
            <a:ext cx="4986338" cy="3262311"/>
          </a:xfrm>
        </p:spPr>
        <p:txBody>
          <a:bodyPr/>
          <a:lstStyle/>
          <a:p>
            <a:r>
              <a:rPr lang="en-US" dirty="0"/>
              <a:t>Budweiser</a:t>
            </a:r>
            <a:br>
              <a:rPr lang="en-US" dirty="0"/>
            </a:br>
            <a:r>
              <a:rPr lang="en-US" sz="3600" dirty="0"/>
              <a:t>Insights &amp; Analytics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6D24F99-E026-485A-96CD-AEC981372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3965510"/>
            <a:ext cx="4986338" cy="1938401"/>
          </a:xfrm>
        </p:spPr>
        <p:txBody>
          <a:bodyPr/>
          <a:lstStyle/>
          <a:p>
            <a:r>
              <a:rPr lang="en-US" dirty="0"/>
              <a:t>Insights into Consumers and Breweries sparking innovation and uncovering promising marketing opportunities</a:t>
            </a:r>
          </a:p>
          <a:p>
            <a:endParaRPr lang="en-US" dirty="0"/>
          </a:p>
          <a:p>
            <a:r>
              <a:rPr lang="en-US" i="1" dirty="0"/>
              <a:t>By Adam Canton &amp; Carl Keusseyan</a:t>
            </a:r>
          </a:p>
        </p:txBody>
      </p:sp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Insights on Consumer Demand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Insights from Beer Analysis: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 people prefer Higher ABV</a:t>
            </a: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 people prefer Higher IBU</a:t>
            </a: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Higher ABVs are more likely to be Higher IBU. 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ABV is one component of IBU it is by no means an absolute predictor - ABV can only account for about 44% of the difference.</a:t>
            </a:r>
          </a:p>
          <a:p>
            <a:pPr marL="457200" lvl="1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Example: A beer with 8% ABV has more than 80% chance of 65 IBU or greater.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6A5A28-E3A5-4CED-94A0-B3787B0E8946}"/>
              </a:ext>
            </a:extLst>
          </p:cNvPr>
          <p:cNvSpPr txBox="1"/>
          <p:nvPr/>
        </p:nvSpPr>
        <p:spPr>
          <a:xfrm>
            <a:off x="6962229" y="2804120"/>
            <a:ext cx="34562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Demand from Consumers are trending towards higher ABV and IBU content beers.</a:t>
            </a:r>
          </a:p>
        </p:txBody>
      </p:sp>
    </p:spTree>
    <p:extLst>
      <p:ext uri="{BB962C8B-B14F-4D97-AF65-F5344CB8AC3E}">
        <p14:creationId xmlns:p14="http://schemas.microsoft.com/office/powerpoint/2010/main" val="3001055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Beer Style Consumption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11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Style and Consumption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MOST Popular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American IPA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ABV: 6.3 to 7.5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IBU: 50 to 70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LEAST Popular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American Pale Lager (Budweiser)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ABV: 4.1 to 5.1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IBU: 30 to 45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 descr="A screenshot of text&#10;&#10;Description automatically generated">
            <a:extLst>
              <a:ext uri="{FF2B5EF4-FFF2-40B4-BE49-F238E27FC236}">
                <a16:creationId xmlns:a16="http://schemas.microsoft.com/office/drawing/2014/main" id="{E4CF2F59-60B9-445D-92A6-30BFD13A1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669763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841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Market Opportunity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Consumer demands are trending towards Higher ABV and IBU beers</a:t>
            </a:r>
          </a:p>
          <a:p>
            <a:pPr marL="0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is confirmed  by the popularity of American IPA beer Style</a:t>
            </a:r>
          </a:p>
          <a:p>
            <a:pPr marL="0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Budweiser produces the American Pale Lager – the least popular of the top beer styles.</a:t>
            </a: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MARKET OPPORTUNITY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Create an American IPA style beer.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launch the new beer in DC, DE, ND and SD.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These states have the highest consumption and lowest access to American IPAs</a:t>
            </a: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5C832F6-EFD9-4F19-844B-9C54A0351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509138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045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B89F6E-D297-432D-820B-6639C2566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816" y="276825"/>
            <a:ext cx="2940497" cy="26600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01649B-967F-4F15-93BB-8A742D1C7C2D}"/>
              </a:ext>
            </a:extLst>
          </p:cNvPr>
          <p:cNvSpPr txBox="1"/>
          <p:nvPr/>
        </p:nvSpPr>
        <p:spPr>
          <a:xfrm>
            <a:off x="4189445" y="1997839"/>
            <a:ext cx="3993502" cy="2862322"/>
          </a:xfrm>
          <a:prstGeom prst="rect">
            <a:avLst/>
          </a:prstGeom>
          <a:solidFill>
            <a:schemeClr val="bg1">
              <a:alpha val="7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Marketing idea</a:t>
            </a: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Create an American IPA Style Beer with</a:t>
            </a:r>
          </a:p>
          <a:p>
            <a:pPr lvl="1"/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ABV: 7.6</a:t>
            </a:r>
          </a:p>
          <a:p>
            <a:pPr lvl="1"/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IBU: 76</a:t>
            </a: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Name the beer The Independence IPA</a:t>
            </a: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And launch in Delaware with Washington crossing the Delaware with a beer in his hand</a:t>
            </a:r>
          </a:p>
          <a:p>
            <a:endParaRPr 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Budweiser’s tribute to 1776</a:t>
            </a:r>
          </a:p>
        </p:txBody>
      </p:sp>
    </p:spTree>
    <p:extLst>
      <p:ext uri="{BB962C8B-B14F-4D97-AF65-F5344CB8AC3E}">
        <p14:creationId xmlns:p14="http://schemas.microsoft.com/office/powerpoint/2010/main" val="3033380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Breweries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Count of Breweries in United States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Lowest number of breweries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DC (1),  ND (1),   SD (1),  WV(1)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Median number of breweries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MD (7),  AR (7),  GA (7)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Highest number of breweries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 (47),  CA (39),  MI (32)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E60A61-9A31-49F8-BEB3-BB7C3F988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5780" y="1770794"/>
            <a:ext cx="6341016" cy="3913312"/>
          </a:xfrm>
          <a:prstGeom prst="rect">
            <a:avLst/>
          </a:prstGeom>
          <a:noFill/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1400668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ABV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3</a:t>
            </a:fld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Alcohol content (ABV)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Alcohol content ranges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0 % – Lowest (nonalcoholic)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5.6% - Median alcohol content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12.8% - Highest alcoholic content </a:t>
            </a:r>
            <a:b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(any higher and we start running into issues with state laws - Ohio cuts at 12, most cut at 14…)</a:t>
            </a:r>
          </a:p>
          <a:p>
            <a:pPr marL="0" indent="0">
              <a:buNone/>
            </a:pPr>
            <a:endParaRPr lang="en-US" sz="2000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Insight: More people prefer higher ABV to low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705A3E9-50CB-4CE0-9464-0A66248ED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450975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852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ABV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Alcohol content (ABV) by State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Lowest ABV Content</a:t>
            </a: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 (4%), NJ (4.6%), WY (5%)</a:t>
            </a: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Median ABV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MN (5.6%),  OR (5.6%),  PA (5.6%)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Highest ABV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 (7.45%),  KY (6.5%),  DC (6.25%)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Chart Placeholder 8">
            <a:extLst>
              <a:ext uri="{FF2B5EF4-FFF2-40B4-BE49-F238E27FC236}">
                <a16:creationId xmlns:a16="http://schemas.microsoft.com/office/drawing/2014/main" id="{02FED609-43E1-4728-AA25-F5E741D814CF}"/>
              </a:ext>
            </a:extLst>
          </p:cNvPr>
          <p:cNvPicPr>
            <a:picLocks noGrp="1" noChangeAspect="1"/>
          </p:cNvPicPr>
          <p:nvPr>
            <p:ph type="chart" sz="quarter" idx="13"/>
          </p:nvPr>
        </p:nvPicPr>
        <p:blipFill>
          <a:blip r:embed="rId2"/>
          <a:stretch>
            <a:fillRect/>
          </a:stretch>
        </p:blipFill>
        <p:spPr>
          <a:xfrm>
            <a:off x="5225295" y="1450975"/>
            <a:ext cx="6666667" cy="4114286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1073009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IBU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Taste / Bitterness (IBU)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IBU ranges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  – Lowest IBU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35 - Median IBU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138 - Highest IBU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Insight: More people prefer higher IBU to low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244D2BC3-19EF-493A-97ED-C64763299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371313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731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IBU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Taste / Bitterness (IBU) by State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Lowest IBU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WY (20),  KS (22),   WI(26)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Median IBU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MD (35),  NH (35),  NY (35)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Highest IBU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 (61),  WV (58),  DC (57)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Chart Placeholder 6">
            <a:extLst>
              <a:ext uri="{FF2B5EF4-FFF2-40B4-BE49-F238E27FC236}">
                <a16:creationId xmlns:a16="http://schemas.microsoft.com/office/drawing/2014/main" id="{25BAE2F9-0D3F-4340-95B5-083211C91115}"/>
              </a:ext>
            </a:extLst>
          </p:cNvPr>
          <p:cNvPicPr>
            <a:picLocks noGrp="1" noChangeAspect="1"/>
          </p:cNvPicPr>
          <p:nvPr>
            <p:ph type="chart" sz="quarter" idx="13"/>
          </p:nvPr>
        </p:nvPicPr>
        <p:blipFill>
          <a:blip r:embed="rId2"/>
          <a:stretch>
            <a:fillRect/>
          </a:stretch>
        </p:blipFill>
        <p:spPr>
          <a:xfrm>
            <a:off x="5137566" y="1669513"/>
            <a:ext cx="6666667" cy="4114286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889079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IBU (Bitterness) VS. ABV (Alcohol)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there an apparent relationship between the bitterness of the beer and its alcoholic content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YES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is a relationship between ABV and IBU –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higher the alcohol content (ABV) the more bitter the beer (IBU)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Chart Placeholder 6">
            <a:extLst>
              <a:ext uri="{FF2B5EF4-FFF2-40B4-BE49-F238E27FC236}">
                <a16:creationId xmlns:a16="http://schemas.microsoft.com/office/drawing/2014/main" id="{C324B484-23EB-4A77-A7A2-33B263C33735}"/>
              </a:ext>
            </a:extLst>
          </p:cNvPr>
          <p:cNvPicPr>
            <a:picLocks noGrp="1" noChangeAspect="1"/>
          </p:cNvPicPr>
          <p:nvPr>
            <p:ph type="chart" sz="quarter" idx="13"/>
          </p:nvPr>
        </p:nvPicPr>
        <p:blipFill>
          <a:blip r:embed="rId2"/>
          <a:stretch>
            <a:fillRect/>
          </a:stretch>
        </p:blipFill>
        <p:spPr>
          <a:xfrm>
            <a:off x="5062954" y="1659988"/>
            <a:ext cx="6666667" cy="4114286"/>
          </a:xfrm>
          <a:prstGeom prst="rect">
            <a:avLst/>
          </a:prstGeom>
          <a:blipFill>
            <a:blip r:embed="rId3">
              <a:alphaModFix amt="20000"/>
            </a:blip>
            <a:tile tx="0" ty="0" sx="100000" sy="100000" flip="none" algn="tl"/>
          </a:blipFill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613689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IBU / ABV – between IPAs and other Ales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there an apparent relationship between the bitterness of the beer and its alcoholic content – specifically between IPAs and other ALEs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YES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is a relationship between ABV and IBU, of an IPA vs other Ales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Generally IPAs are higher in ABV and IBU than Ales.</a:t>
            </a:r>
          </a:p>
          <a:p>
            <a:pPr marL="0" indent="0">
              <a:buNone/>
            </a:pP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4D5283F2-8590-4765-AB8F-2CFFFE0F0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2072" y="1765596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899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 Opportunities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Qualitative and quantitative analytical research reveal insights into Market Opportunities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9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7341885-68CC-4D23-93B8-63DC53A242B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2" name="Picture Placeholder 5">
            <a:extLst>
              <a:ext uri="{FF2B5EF4-FFF2-40B4-BE49-F238E27FC236}">
                <a16:creationId xmlns:a16="http://schemas.microsoft.com/office/drawing/2014/main" id="{758F296D-7E0E-4AA0-A5F0-800DC674D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17601" y="1016000"/>
            <a:ext cx="5138058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311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FT_Color_1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2C85AE"/>
      </a:accent1>
      <a:accent2>
        <a:srgbClr val="5E5CA2"/>
      </a:accent2>
      <a:accent3>
        <a:srgbClr val="5268A5"/>
      </a:accent3>
      <a:accent4>
        <a:srgbClr val="4276AA"/>
      </a:accent4>
      <a:accent5>
        <a:srgbClr val="1891AB"/>
      </a:accent5>
      <a:accent6>
        <a:srgbClr val="00A09D"/>
      </a:accent6>
      <a:hlink>
        <a:srgbClr val="2C85AE"/>
      </a:hlink>
      <a:folHlink>
        <a:srgbClr val="00A09D"/>
      </a:folHlink>
    </a:clrScheme>
    <a:fontScheme name="MSFT_Fon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 title goes here" id="{A4715F0E-2373-46DF-8650-9CD6D2E73FF4}" vid="{7AE24D49-249C-4823-B15D-D301F3E6335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block presentation</Template>
  <TotalTime>0</TotalTime>
  <Words>702</Words>
  <Application>Microsoft Office PowerPoint</Application>
  <PresentationFormat>Widescreen</PresentationFormat>
  <Paragraphs>127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Budweiser Insights &amp; Analytics</vt:lpstr>
      <vt:lpstr>Analysis of Breweries</vt:lpstr>
      <vt:lpstr>Analysis of Beer - ABV</vt:lpstr>
      <vt:lpstr>Analysis of Beer - ABV</vt:lpstr>
      <vt:lpstr>Analysis of Beer - IBU</vt:lpstr>
      <vt:lpstr>Analysis of Beer - IBU</vt:lpstr>
      <vt:lpstr>Analysis of IBU (Bitterness) VS. ABV (Alcohol)</vt:lpstr>
      <vt:lpstr>Analysis of IBU / ABV – between IPAs and other Ales</vt:lpstr>
      <vt:lpstr>Market Opportunities</vt:lpstr>
      <vt:lpstr>Insights on Consumer Demand</vt:lpstr>
      <vt:lpstr>Beer Style Consumption</vt:lpstr>
      <vt:lpstr>Market Opportunity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2020-06-27T17:30:32Z</dcterms:created>
  <dcterms:modified xsi:type="dcterms:W3CDTF">2020-07-03T19:45:45Z</dcterms:modified>
</cp:coreProperties>
</file>

<file path=docProps/thumbnail.jpeg>
</file>